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7"/>
  </p:notesMasterIdLst>
  <p:sldIdLst>
    <p:sldId id="257" r:id="rId2"/>
    <p:sldId id="258" r:id="rId3"/>
    <p:sldId id="260" r:id="rId4"/>
    <p:sldId id="259"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3333"/>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E1DE4-39AB-487A-87F8-1BE9574FB210}" type="datetimeFigureOut">
              <a:rPr lang="en-US" smtClean="0"/>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C69187-CC23-4F1F-939C-F524957CFAE2}" type="slidenum">
              <a:rPr lang="en-US" smtClean="0"/>
              <a:t>‹#›</a:t>
            </a:fld>
            <a:endParaRPr lang="en-US"/>
          </a:p>
        </p:txBody>
      </p:sp>
    </p:spTree>
    <p:extLst>
      <p:ext uri="{BB962C8B-B14F-4D97-AF65-F5344CB8AC3E}">
        <p14:creationId xmlns:p14="http://schemas.microsoft.com/office/powerpoint/2010/main" val="3429629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headEnd/>
            <a:tailEnd/>
          </a:ln>
        </p:spPr>
      </p:sp>
      <p:sp>
        <p:nvSpPr>
          <p:cNvPr id="53250" name="Rectangle 3"/>
          <p:cNvSpPr>
            <a:spLocks noGrp="1"/>
          </p:cNvSpPr>
          <p:nvPr>
            <p:ph type="body" idx="1"/>
          </p:nvPr>
        </p:nvSpPr>
        <p:spPr/>
        <p:txBody>
          <a:bodyPr/>
          <a:lstStyle/>
          <a:p>
            <a:r>
              <a:rPr lang="en-US" smtClean="0"/>
              <a:t>The time spent engaging in a type of activity, relative to the time spent engaging in all activities will be proportional to the rate of reinforcement for that activity, relative to the rate of reinforcement for all activities in a given situation.</a:t>
            </a:r>
          </a:p>
        </p:txBody>
      </p:sp>
    </p:spTree>
    <p:extLst>
      <p:ext uri="{BB962C8B-B14F-4D97-AF65-F5344CB8AC3E}">
        <p14:creationId xmlns:p14="http://schemas.microsoft.com/office/powerpoint/2010/main" val="2254008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1F0AEA-EEEE-47D7-BF3F-415CD7CF3EFB}" type="datetimeFigureOut">
              <a:rPr lang="en-US" smtClean="0"/>
              <a:t>6/25/2014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3B33BA-D7F4-4832-99D3-5044D23F8274}" type="slidenum">
              <a:rPr lang="en-US" smtClean="0"/>
              <a:t>‹#›</a:t>
            </a:fld>
            <a:endParaRPr lang="en-US"/>
          </a:p>
        </p:txBody>
      </p:sp>
    </p:spTree>
    <p:extLst>
      <p:ext uri="{BB962C8B-B14F-4D97-AF65-F5344CB8AC3E}">
        <p14:creationId xmlns:p14="http://schemas.microsoft.com/office/powerpoint/2010/main" val="239137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3B33BA-D7F4-4832-99D3-5044D23F8274}" type="slidenum">
              <a:rPr lang="en-US" smtClean="0"/>
              <a:t>‹#›</a:t>
            </a:fld>
            <a:endParaRPr lang="en-US"/>
          </a:p>
        </p:txBody>
      </p:sp>
    </p:spTree>
    <p:extLst>
      <p:ext uri="{BB962C8B-B14F-4D97-AF65-F5344CB8AC3E}">
        <p14:creationId xmlns:p14="http://schemas.microsoft.com/office/powerpoint/2010/main" val="406315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3B33BA-D7F4-4832-99D3-5044D23F8274}" type="slidenum">
              <a:rPr lang="en-US" smtClean="0"/>
              <a:t>‹#›</a:t>
            </a:fld>
            <a:endParaRPr lang="en-US"/>
          </a:p>
        </p:txBody>
      </p:sp>
    </p:spTree>
    <p:extLst>
      <p:ext uri="{BB962C8B-B14F-4D97-AF65-F5344CB8AC3E}">
        <p14:creationId xmlns:p14="http://schemas.microsoft.com/office/powerpoint/2010/main" val="2941856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fld id="{B41F0AEA-EEEE-47D7-BF3F-415CD7CF3EFB}" type="datetimeFigureOut">
              <a:rPr lang="en-US" smtClean="0"/>
              <a:t>6/25/2014</a:t>
            </a:fld>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073B33BA-D7F4-4832-99D3-5044D23F8274}" type="slidenum">
              <a:rPr lang="en-US" smtClean="0"/>
              <a:t>‹#›</a:t>
            </a:fld>
            <a:endParaRPr lang="en-US"/>
          </a:p>
        </p:txBody>
      </p:sp>
    </p:spTree>
    <p:extLst>
      <p:ext uri="{BB962C8B-B14F-4D97-AF65-F5344CB8AC3E}">
        <p14:creationId xmlns:p14="http://schemas.microsoft.com/office/powerpoint/2010/main" val="6646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3B33BA-D7F4-4832-99D3-5044D23F827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2605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3B33BA-D7F4-4832-99D3-5044D23F827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32264890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3B33BA-D7F4-4832-99D3-5044D23F827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97515798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3B33BA-D7F4-4832-99D3-5044D23F8274}" type="slidenum">
              <a:rPr lang="en-US" smtClean="0"/>
              <a:t>‹#›</a:t>
            </a:fld>
            <a:endParaRPr lang="en-US"/>
          </a:p>
        </p:txBody>
      </p:sp>
    </p:spTree>
    <p:extLst>
      <p:ext uri="{BB962C8B-B14F-4D97-AF65-F5344CB8AC3E}">
        <p14:creationId xmlns:p14="http://schemas.microsoft.com/office/powerpoint/2010/main" val="302182868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3B33BA-D7F4-4832-99D3-5044D23F827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301232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1F0AEA-EEEE-47D7-BF3F-415CD7CF3EFB}" type="datetimeFigureOut">
              <a:rPr lang="en-US" smtClean="0"/>
              <a:t>6/25/2014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3B33BA-D7F4-4832-99D3-5044D23F8274}" type="slidenum">
              <a:rPr lang="en-US" smtClean="0"/>
              <a:t>‹#›</a:t>
            </a:fld>
            <a:endParaRPr lang="en-US"/>
          </a:p>
        </p:txBody>
      </p:sp>
    </p:spTree>
    <p:extLst>
      <p:ext uri="{BB962C8B-B14F-4D97-AF65-F5344CB8AC3E}">
        <p14:creationId xmlns:p14="http://schemas.microsoft.com/office/powerpoint/2010/main" val="326393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1F0AEA-EEEE-47D7-BF3F-415CD7CF3EFB}" type="datetimeFigureOut">
              <a:rPr lang="en-US" smtClean="0"/>
              <a:t>6/25/2014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3B33BA-D7F4-4832-99D3-5044D23F8274}" type="slidenum">
              <a:rPr lang="en-US" smtClean="0"/>
              <a:t>‹#›</a:t>
            </a:fld>
            <a:endParaRPr lang="en-US"/>
          </a:p>
        </p:txBody>
      </p:sp>
    </p:spTree>
    <p:extLst>
      <p:ext uri="{BB962C8B-B14F-4D97-AF65-F5344CB8AC3E}">
        <p14:creationId xmlns:p14="http://schemas.microsoft.com/office/powerpoint/2010/main" val="13027907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1F0AEA-EEEE-47D7-BF3F-415CD7CF3EFB}" type="datetimeFigureOut">
              <a:rPr lang="en-US" smtClean="0"/>
              <a:t>6/25/2014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3B33BA-D7F4-4832-99D3-5044D23F827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51755287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1F0AEA-EEEE-47D7-BF3F-415CD7CF3EFB}" type="datetimeFigureOut">
              <a:rPr lang="en-US" smtClean="0"/>
              <a:t>6/25/2014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3B33BA-D7F4-4832-99D3-5044D23F8274}" type="slidenum">
              <a:rPr lang="en-US" smtClean="0"/>
              <a:t>‹#›</a:t>
            </a:fld>
            <a:endParaRPr lang="en-US"/>
          </a:p>
        </p:txBody>
      </p:sp>
    </p:spTree>
    <p:extLst>
      <p:ext uri="{BB962C8B-B14F-4D97-AF65-F5344CB8AC3E}">
        <p14:creationId xmlns:p14="http://schemas.microsoft.com/office/powerpoint/2010/main" val="32658433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848600" cy="3353762"/>
          </a:xfrm>
        </p:spPr>
        <p:txBody>
          <a:bodyPr>
            <a:normAutofit/>
          </a:bodyPr>
          <a:lstStyle/>
          <a:p>
            <a:r>
              <a:rPr lang="en-US" sz="4000" dirty="0" smtClean="0"/>
              <a:t>Nonlinear Functional Analysis in Contextual Behavioral Science</a:t>
            </a:r>
            <a:endParaRPr lang="en-US" sz="4000" dirty="0"/>
          </a:p>
        </p:txBody>
      </p:sp>
      <p:sp>
        <p:nvSpPr>
          <p:cNvPr id="3" name="Subtitle 2"/>
          <p:cNvSpPr>
            <a:spLocks noGrp="1"/>
          </p:cNvSpPr>
          <p:nvPr>
            <p:ph type="subTitle" idx="1"/>
          </p:nvPr>
        </p:nvSpPr>
        <p:spPr>
          <a:xfrm>
            <a:off x="685800" y="4058096"/>
            <a:ext cx="7772400" cy="1199704"/>
          </a:xfrm>
        </p:spPr>
        <p:txBody>
          <a:bodyPr/>
          <a:lstStyle/>
          <a:p>
            <a:r>
              <a:rPr lang="en-US" dirty="0" smtClean="0"/>
              <a:t>Thomas J. Waltz</a:t>
            </a:r>
          </a:p>
          <a:p>
            <a:r>
              <a:rPr lang="en-US" dirty="0" smtClean="0"/>
              <a:t>Eastern Michigan University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257800"/>
            <a:ext cx="1524000" cy="1504709"/>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Training clients in functional analysis of their own behavior-environment relations and the systematic procedures for influencing these.</a:t>
            </a:r>
          </a:p>
          <a:p>
            <a:pPr lvl="1"/>
            <a:r>
              <a:rPr lang="en-US" dirty="0" smtClean="0"/>
              <a:t>CRB-3’s</a:t>
            </a:r>
          </a:p>
          <a:p>
            <a:r>
              <a:rPr lang="en-US" dirty="0" smtClean="0"/>
              <a:t>Matching Law</a:t>
            </a:r>
          </a:p>
          <a:p>
            <a:r>
              <a:rPr lang="en-US" smtClean="0"/>
              <a:t>Behavioral </a:t>
            </a:r>
            <a:r>
              <a:rPr lang="en-US" dirty="0" smtClean="0"/>
              <a:t>processes informing a functional analysis</a:t>
            </a:r>
            <a:endParaRPr lang="en-US" dirty="0"/>
          </a:p>
        </p:txBody>
      </p:sp>
      <p:sp>
        <p:nvSpPr>
          <p:cNvPr id="3" name="Title 2"/>
          <p:cNvSpPr>
            <a:spLocks noGrp="1"/>
          </p:cNvSpPr>
          <p:nvPr>
            <p:ph type="title"/>
          </p:nvPr>
        </p:nvSpPr>
        <p:spPr/>
        <p:txBody>
          <a:bodyPr>
            <a:normAutofit fontScale="90000"/>
          </a:bodyPr>
          <a:lstStyle/>
          <a:p>
            <a:r>
              <a:rPr lang="en-US" dirty="0" smtClean="0"/>
              <a:t>Overview:</a:t>
            </a:r>
            <a:br>
              <a:rPr lang="en-US" dirty="0" smtClean="0"/>
            </a:br>
            <a:r>
              <a:rPr lang="en-US" dirty="0" err="1" smtClean="0"/>
              <a:t>Goldiamond</a:t>
            </a:r>
            <a:r>
              <a:rPr lang="en-US" dirty="0" smtClean="0"/>
              <a:t> &amp; Self-Control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233672"/>
          </a:xfrm>
        </p:spPr>
        <p:txBody>
          <a:bodyPr>
            <a:normAutofit fontScale="85000" lnSpcReduction="10000"/>
          </a:bodyPr>
          <a:lstStyle/>
          <a:p>
            <a:r>
              <a:rPr lang="en-US" dirty="0" smtClean="0"/>
              <a:t>To establish and maintain … control over his own behavior requires insight by the patient into the contingencies and consequences governing his own behavior, as well as his ability to control and manipulate these variables.  Such self control over complex behavior requires the patient to observe and related his behavior to other events, and to bring to bear upon such relations a body of effective procedures which change them.  He is to discover which variables are relevant to his own behavior by recording and analyzing the data he has collected; he changes his behavior by developing and applying appropriate programming procedures. (p. 225)</a:t>
            </a:r>
            <a:endParaRPr lang="en-US" dirty="0"/>
          </a:p>
        </p:txBody>
      </p:sp>
      <p:sp>
        <p:nvSpPr>
          <p:cNvPr id="3" name="Title 2"/>
          <p:cNvSpPr>
            <a:spLocks noGrp="1"/>
          </p:cNvSpPr>
          <p:nvPr>
            <p:ph type="title"/>
          </p:nvPr>
        </p:nvSpPr>
        <p:spPr/>
        <p:txBody>
          <a:bodyPr/>
          <a:lstStyle/>
          <a:p>
            <a:r>
              <a:rPr lang="en-US" dirty="0" err="1" smtClean="0"/>
              <a:t>Goldiamond</a:t>
            </a:r>
            <a:r>
              <a:rPr lang="en-US" dirty="0" smtClean="0"/>
              <a:t> (1969)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fontAlgn="auto" hangingPunct="1">
              <a:spcAft>
                <a:spcPts val="0"/>
              </a:spcAft>
              <a:defRPr/>
            </a:pPr>
            <a:r>
              <a:rPr lang="en-US" dirty="0" smtClean="0"/>
              <a:t>Matching</a:t>
            </a:r>
            <a:endParaRPr lang="en-US" dirty="0"/>
          </a:p>
        </p:txBody>
      </p:sp>
      <p:graphicFrame>
        <p:nvGraphicFramePr>
          <p:cNvPr id="41988" name="Object 28"/>
          <p:cNvGraphicFramePr>
            <a:graphicFrameLocks noChangeAspect="1"/>
          </p:cNvGraphicFramePr>
          <p:nvPr/>
        </p:nvGraphicFramePr>
        <p:xfrm>
          <a:off x="4514850" y="4475163"/>
          <a:ext cx="114300" cy="215900"/>
        </p:xfrm>
        <a:graphic>
          <a:graphicData uri="http://schemas.openxmlformats.org/presentationml/2006/ole">
            <mc:AlternateContent xmlns:mc="http://schemas.openxmlformats.org/markup-compatibility/2006">
              <mc:Choice xmlns:v="urn:schemas-microsoft-com:vml" Requires="v">
                <p:oleObj spid="_x0000_s1030" name="Equation" r:id="rId4" imgW="114151" imgH="215619" progId="Equation.3">
                  <p:embed/>
                </p:oleObj>
              </mc:Choice>
              <mc:Fallback>
                <p:oleObj name="Equation" r:id="rId4" imgW="114151" imgH="215619"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44751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017" name="TextBox 10"/>
          <p:cNvSpPr txBox="1">
            <a:spLocks noChangeArrowheads="1"/>
          </p:cNvSpPr>
          <p:nvPr/>
        </p:nvSpPr>
        <p:spPr bwMode="auto">
          <a:xfrm>
            <a:off x="4953000" y="2743200"/>
            <a:ext cx="2408238" cy="523875"/>
          </a:xfrm>
          <a:prstGeom prst="rect">
            <a:avLst/>
          </a:prstGeom>
          <a:noFill/>
          <a:ln w="9525">
            <a:noFill/>
            <a:miter lim="800000"/>
            <a:headEnd/>
            <a:tailEnd/>
          </a:ln>
        </p:spPr>
        <p:txBody>
          <a:bodyPr wrap="none">
            <a:spAutoFit/>
          </a:bodyPr>
          <a:lstStyle/>
          <a:p>
            <a:r>
              <a:rPr lang="en-US" sz="2800" i="1">
                <a:latin typeface="Times New Roman" pitchFamily="18" charset="0"/>
                <a:cs typeface="Times New Roman" pitchFamily="18" charset="0"/>
              </a:rPr>
              <a:t>Reinforcement</a:t>
            </a:r>
            <a:r>
              <a:rPr lang="en-US" sz="2800" i="1" baseline="-25000">
                <a:latin typeface="Times New Roman" pitchFamily="18" charset="0"/>
                <a:cs typeface="Times New Roman" pitchFamily="18" charset="0"/>
              </a:rPr>
              <a:t>A</a:t>
            </a:r>
          </a:p>
        </p:txBody>
      </p:sp>
      <p:sp>
        <p:nvSpPr>
          <p:cNvPr id="42018" name="TextBox 11"/>
          <p:cNvSpPr txBox="1">
            <a:spLocks noChangeArrowheads="1"/>
          </p:cNvSpPr>
          <p:nvPr/>
        </p:nvSpPr>
        <p:spPr bwMode="auto">
          <a:xfrm>
            <a:off x="3952875" y="3343275"/>
            <a:ext cx="4962525" cy="523875"/>
          </a:xfrm>
          <a:prstGeom prst="rect">
            <a:avLst/>
          </a:prstGeom>
          <a:noFill/>
          <a:ln w="9525">
            <a:noFill/>
            <a:miter lim="800000"/>
            <a:headEnd/>
            <a:tailEnd/>
          </a:ln>
        </p:spPr>
        <p:txBody>
          <a:bodyPr wrap="none">
            <a:spAutoFit/>
          </a:bodyPr>
          <a:lstStyle/>
          <a:p>
            <a:r>
              <a:rPr lang="en-US" sz="2800" i="1">
                <a:latin typeface="Times New Roman" pitchFamily="18" charset="0"/>
                <a:cs typeface="Times New Roman" pitchFamily="18" charset="0"/>
              </a:rPr>
              <a:t>Reinforcement</a:t>
            </a:r>
            <a:r>
              <a:rPr lang="en-US" sz="2800" i="1" baseline="-25000">
                <a:latin typeface="Times New Roman" pitchFamily="18" charset="0"/>
                <a:cs typeface="Times New Roman" pitchFamily="18" charset="0"/>
              </a:rPr>
              <a:t>A</a:t>
            </a:r>
            <a:r>
              <a:rPr lang="en-US" sz="2800" i="1">
                <a:latin typeface="Times New Roman" pitchFamily="18" charset="0"/>
                <a:cs typeface="Times New Roman" pitchFamily="18" charset="0"/>
              </a:rPr>
              <a:t>+ Reinforcement</a:t>
            </a:r>
            <a:r>
              <a:rPr lang="en-US" sz="2800" i="1" baseline="-25000">
                <a:latin typeface="Times New Roman" pitchFamily="18" charset="0"/>
                <a:cs typeface="Times New Roman" pitchFamily="18" charset="0"/>
              </a:rPr>
              <a:t>E</a:t>
            </a:r>
          </a:p>
        </p:txBody>
      </p:sp>
      <p:cxnSp>
        <p:nvCxnSpPr>
          <p:cNvPr id="13" name="Straight Connector 12"/>
          <p:cNvCxnSpPr/>
          <p:nvPr/>
        </p:nvCxnSpPr>
        <p:spPr>
          <a:xfrm flipV="1">
            <a:off x="4038600" y="3343275"/>
            <a:ext cx="4724400" cy="7938"/>
          </a:xfrm>
          <a:prstGeom prst="line">
            <a:avLst/>
          </a:prstGeom>
          <a:ln w="12700"/>
        </p:spPr>
        <p:style>
          <a:lnRef idx="1">
            <a:schemeClr val="dk1"/>
          </a:lnRef>
          <a:fillRef idx="0">
            <a:schemeClr val="dk1"/>
          </a:fillRef>
          <a:effectRef idx="0">
            <a:schemeClr val="dk1"/>
          </a:effectRef>
          <a:fontRef idx="minor">
            <a:schemeClr val="tx1"/>
          </a:fontRef>
        </p:style>
      </p:cxnSp>
      <p:sp>
        <p:nvSpPr>
          <p:cNvPr id="42020" name="TextBox 13"/>
          <p:cNvSpPr txBox="1">
            <a:spLocks noChangeArrowheads="1"/>
          </p:cNvSpPr>
          <p:nvPr/>
        </p:nvSpPr>
        <p:spPr bwMode="auto">
          <a:xfrm>
            <a:off x="869950" y="2743200"/>
            <a:ext cx="1644650" cy="523875"/>
          </a:xfrm>
          <a:prstGeom prst="rect">
            <a:avLst/>
          </a:prstGeom>
          <a:noFill/>
          <a:ln w="9525">
            <a:noFill/>
            <a:miter lim="800000"/>
            <a:headEnd/>
            <a:tailEnd/>
          </a:ln>
        </p:spPr>
        <p:txBody>
          <a:bodyPr wrap="none">
            <a:spAutoFit/>
          </a:bodyPr>
          <a:lstStyle/>
          <a:p>
            <a:r>
              <a:rPr lang="en-US" sz="2800" i="1">
                <a:latin typeface="Times New Roman" pitchFamily="18" charset="0"/>
                <a:cs typeface="Times New Roman" pitchFamily="18" charset="0"/>
              </a:rPr>
              <a:t>Behavior</a:t>
            </a:r>
            <a:r>
              <a:rPr lang="en-US" sz="2800" i="1" baseline="-25000">
                <a:latin typeface="Times New Roman" pitchFamily="18" charset="0"/>
                <a:cs typeface="Times New Roman" pitchFamily="18" charset="0"/>
              </a:rPr>
              <a:t>A</a:t>
            </a:r>
          </a:p>
        </p:txBody>
      </p:sp>
      <p:sp>
        <p:nvSpPr>
          <p:cNvPr id="42021" name="TextBox 14"/>
          <p:cNvSpPr txBox="1">
            <a:spLocks noChangeArrowheads="1"/>
          </p:cNvSpPr>
          <p:nvPr/>
        </p:nvSpPr>
        <p:spPr bwMode="auto">
          <a:xfrm>
            <a:off x="152400" y="3343275"/>
            <a:ext cx="3436938" cy="523875"/>
          </a:xfrm>
          <a:prstGeom prst="rect">
            <a:avLst/>
          </a:prstGeom>
          <a:noFill/>
          <a:ln w="9525">
            <a:noFill/>
            <a:miter lim="800000"/>
            <a:headEnd/>
            <a:tailEnd/>
          </a:ln>
        </p:spPr>
        <p:txBody>
          <a:bodyPr wrap="none">
            <a:spAutoFit/>
          </a:bodyPr>
          <a:lstStyle/>
          <a:p>
            <a:r>
              <a:rPr lang="en-US" sz="2800" i="1">
                <a:latin typeface="Times New Roman" pitchFamily="18" charset="0"/>
                <a:cs typeface="Times New Roman" pitchFamily="18" charset="0"/>
              </a:rPr>
              <a:t>Behavior</a:t>
            </a:r>
            <a:r>
              <a:rPr lang="en-US" sz="2800" i="1" baseline="-25000">
                <a:latin typeface="Times New Roman" pitchFamily="18" charset="0"/>
                <a:cs typeface="Times New Roman" pitchFamily="18" charset="0"/>
              </a:rPr>
              <a:t>A</a:t>
            </a:r>
            <a:r>
              <a:rPr lang="en-US" sz="2800" i="1">
                <a:latin typeface="Times New Roman" pitchFamily="18" charset="0"/>
                <a:cs typeface="Times New Roman" pitchFamily="18" charset="0"/>
              </a:rPr>
              <a:t>+ Behavior</a:t>
            </a:r>
            <a:r>
              <a:rPr lang="en-US" sz="2800" i="1" baseline="-25000">
                <a:latin typeface="Times New Roman" pitchFamily="18" charset="0"/>
                <a:cs typeface="Times New Roman" pitchFamily="18" charset="0"/>
              </a:rPr>
              <a:t>E</a:t>
            </a:r>
          </a:p>
        </p:txBody>
      </p:sp>
      <p:cxnSp>
        <p:nvCxnSpPr>
          <p:cNvPr id="16" name="Straight Connector 15"/>
          <p:cNvCxnSpPr/>
          <p:nvPr/>
        </p:nvCxnSpPr>
        <p:spPr>
          <a:xfrm flipV="1">
            <a:off x="228600" y="3335338"/>
            <a:ext cx="3200400" cy="7937"/>
          </a:xfrm>
          <a:prstGeom prst="line">
            <a:avLst/>
          </a:prstGeom>
          <a:ln w="12700"/>
        </p:spPr>
        <p:style>
          <a:lnRef idx="1">
            <a:schemeClr val="dk1"/>
          </a:lnRef>
          <a:fillRef idx="0">
            <a:schemeClr val="dk1"/>
          </a:fillRef>
          <a:effectRef idx="0">
            <a:schemeClr val="dk1"/>
          </a:effectRef>
          <a:fontRef idx="minor">
            <a:schemeClr val="tx1"/>
          </a:fontRef>
        </p:style>
      </p:cxnSp>
      <p:sp>
        <p:nvSpPr>
          <p:cNvPr id="42023" name="TextBox 24"/>
          <p:cNvSpPr txBox="1">
            <a:spLocks noChangeArrowheads="1"/>
          </p:cNvSpPr>
          <p:nvPr/>
        </p:nvSpPr>
        <p:spPr bwMode="auto">
          <a:xfrm>
            <a:off x="3581400" y="3190875"/>
            <a:ext cx="366713" cy="369888"/>
          </a:xfrm>
          <a:prstGeom prst="rect">
            <a:avLst/>
          </a:prstGeom>
          <a:noFill/>
          <a:ln w="9525">
            <a:noFill/>
            <a:miter lim="800000"/>
            <a:headEnd/>
            <a:tailEnd/>
          </a:ln>
        </p:spPr>
        <p:txBody>
          <a:bodyPr wrap="none">
            <a:spAutoFit/>
          </a:bodyPr>
          <a:lstStyle/>
          <a:p>
            <a:r>
              <a:rPr lang="en-US">
                <a:latin typeface="Lucida Sans Unicode"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31" y="-27732"/>
            <a:ext cx="9199661" cy="6913463"/>
          </a:xfrm>
          <a:prstGeom prst="rect">
            <a:avLst/>
          </a:prstGeom>
        </p:spPr>
      </p:pic>
    </p:spTree>
    <p:extLst>
      <p:ext uri="{BB962C8B-B14F-4D97-AF65-F5344CB8AC3E}">
        <p14:creationId xmlns:p14="http://schemas.microsoft.com/office/powerpoint/2010/main" val="3755541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MU colors">
  <a:themeElements>
    <a:clrScheme name="Custom 2">
      <a:dk1>
        <a:sysClr val="windowText" lastClr="000000"/>
      </a:dk1>
      <a:lt1>
        <a:sysClr val="window" lastClr="FFFFFF"/>
      </a:lt1>
      <a:dk2>
        <a:srgbClr val="464646"/>
      </a:dk2>
      <a:lt2>
        <a:srgbClr val="DEF5FA"/>
      </a:lt2>
      <a:accent1>
        <a:srgbClr val="00693F"/>
      </a:accent1>
      <a:accent2>
        <a:srgbClr val="FFFF99"/>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EMU colors" id="{B89914B2-25EA-4121-966A-7FDA18508675}" vid="{727558BB-6642-45EE-9C58-20489931E9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EMU colors</Template>
  <TotalTime>60</TotalTime>
  <Words>214</Words>
  <Application>Microsoft Office PowerPoint</Application>
  <PresentationFormat>On-screen Show (4:3)</PresentationFormat>
  <Paragraphs>17</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EMU colors</vt:lpstr>
      <vt:lpstr>Equation</vt:lpstr>
      <vt:lpstr>Nonlinear Functional Analysis in Contextual Behavioral Science</vt:lpstr>
      <vt:lpstr>Overview: Goldiamond &amp; Self-Control</vt:lpstr>
      <vt:lpstr>Goldiamond (1969)</vt:lpstr>
      <vt:lpstr>Matching</vt:lpstr>
      <vt:lpstr>PowerPoint Presentation</vt:lpstr>
    </vt:vector>
  </TitlesOfParts>
  <Company>BA4All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Nonlinear Functional Analysis in Contextual Behavioral Science</dc:title>
  <dc:creator>Blind Review</dc:creator>
  <cp:lastModifiedBy>Emily</cp:lastModifiedBy>
  <cp:revision>8</cp:revision>
  <dcterms:created xsi:type="dcterms:W3CDTF">2014-06-22T13:53:14Z</dcterms:created>
  <dcterms:modified xsi:type="dcterms:W3CDTF">2014-06-25T16:14:47Z</dcterms:modified>
</cp:coreProperties>
</file>